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0000"/>
    <a:srgbClr val="F115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89" autoAdjust="0"/>
    <p:restoredTop sz="98271" autoAdjust="0"/>
  </p:normalViewPr>
  <p:slideViewPr>
    <p:cSldViewPr>
      <p:cViewPr>
        <p:scale>
          <a:sx n="100" d="100"/>
          <a:sy n="100" d="100"/>
        </p:scale>
        <p:origin x="-714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8D129B-C8E3-42F3-9150-FECF95C78FE5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654E81-9EF2-4DF0-B8D2-8AC9711C55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8678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1247"/>
            <a:ext cx="9143999" cy="10261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4401357" y="0"/>
            <a:ext cx="4742641" cy="59994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0"/>
            <a:ext cx="9090762" cy="101993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-881" y="52959"/>
            <a:ext cx="9145643" cy="90081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bg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bg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3/24/2021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bg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3/24/2021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1247"/>
            <a:ext cx="9143999" cy="10261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4401357" y="0"/>
            <a:ext cx="4742641" cy="59994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0"/>
            <a:ext cx="9090762" cy="101993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-881" y="52959"/>
            <a:ext cx="9145643" cy="90081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3/24/2021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8838" y="38861"/>
            <a:ext cx="7926323" cy="533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bg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3707904" y="484519"/>
            <a:ext cx="1800200" cy="352425"/>
          </a:xfrm>
          <a:prstGeom prst="rect">
            <a:avLst/>
          </a:prstGeom>
          <a:solidFill>
            <a:schemeClr val="bg1"/>
          </a:solidFill>
          <a:ln w="28575">
            <a:solidFill>
              <a:srgbClr val="DA0000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IN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FINANCE MEMBER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428346" y="2433106"/>
            <a:ext cx="654460" cy="283170"/>
          </a:xfrm>
          <a:prstGeom prst="rect">
            <a:avLst/>
          </a:prstGeom>
          <a:solidFill>
            <a:schemeClr val="bg1"/>
          </a:solidFill>
          <a:ln w="28575">
            <a:solidFill>
              <a:srgbClr val="DA0000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fontAlgn="base">
              <a:spcBef>
                <a:spcPct val="0"/>
              </a:spcBef>
              <a:spcAft>
                <a:spcPts val="1000"/>
              </a:spcAft>
              <a:defRPr sz="1500" b="1">
                <a:solidFill>
                  <a:schemeClr val="tx1"/>
                </a:solidFill>
                <a:latin typeface="Calibri" pitchFamily="34" charset="0"/>
                <a:ea typeface="Arial" pitchFamily="34" charset="0"/>
                <a:cs typeface="Arial" pitchFamily="34" charset="0"/>
              </a:defRPr>
            </a:lvl1pPr>
          </a:lstStyle>
          <a:p>
            <a:r>
              <a:rPr lang="en-IN" dirty="0"/>
              <a:t>FA(H)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3344493" y="2360991"/>
            <a:ext cx="939138" cy="505030"/>
          </a:xfrm>
          <a:prstGeom prst="rect">
            <a:avLst/>
          </a:prstGeom>
          <a:solidFill>
            <a:schemeClr val="bg1"/>
          </a:solidFill>
          <a:ln w="28575">
            <a:solidFill>
              <a:srgbClr val="DA0000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ts val="1000"/>
              </a:spcAft>
            </a:pPr>
            <a:r>
              <a:rPr lang="en-US" sz="1500" b="1" dirty="0">
                <a:solidFill>
                  <a:schemeClr val="tx1"/>
                </a:solidFill>
                <a:latin typeface="Calibri" pitchFamily="34" charset="0"/>
                <a:ea typeface="Arial" pitchFamily="34" charset="0"/>
                <a:cs typeface="Arial" pitchFamily="34" charset="0"/>
              </a:rPr>
              <a:t>Director (Finance)</a:t>
            </a:r>
          </a:p>
          <a:p>
            <a:pPr algn="ctr" fontAlgn="base">
              <a:spcBef>
                <a:spcPct val="0"/>
              </a:spcBef>
              <a:spcAft>
                <a:spcPts val="1000"/>
              </a:spcAft>
            </a:pPr>
            <a:endParaRPr lang="en-IN" sz="1500" b="1" dirty="0">
              <a:solidFill>
                <a:schemeClr val="tx1"/>
              </a:solidFill>
              <a:latin typeface="Calibri" pitchFamily="34" charset="0"/>
              <a:ea typeface="Arial" pitchFamily="34" charset="0"/>
              <a:cs typeface="Arial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491879" y="1510207"/>
            <a:ext cx="2304257" cy="338554"/>
          </a:xfrm>
          <a:prstGeom prst="rect">
            <a:avLst/>
          </a:prstGeom>
          <a:solidFill>
            <a:schemeClr val="bg1"/>
          </a:solidFill>
          <a:ln w="28575">
            <a:solidFill>
              <a:srgbClr val="DA0000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ts val="1000"/>
              </a:spcAft>
            </a:pPr>
            <a:r>
              <a:rPr lang="en-US" sz="1500" b="1" dirty="0">
                <a:solidFill>
                  <a:schemeClr val="tx1"/>
                </a:solidFill>
                <a:latin typeface="Calibri" pitchFamily="34" charset="0"/>
                <a:ea typeface="Arial" pitchFamily="34" charset="0"/>
                <a:cs typeface="Arial" pitchFamily="34" charset="0"/>
              </a:rPr>
              <a:t>    Chief Accounts Officer </a:t>
            </a:r>
            <a:endParaRPr lang="en-IN" sz="1500" b="1" dirty="0">
              <a:solidFill>
                <a:schemeClr val="tx1"/>
              </a:solidFill>
              <a:latin typeface="Calibri" pitchFamily="34" charset="0"/>
              <a:ea typeface="Arial" pitchFamily="34" charset="0"/>
              <a:cs typeface="Arial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966300" y="2438400"/>
            <a:ext cx="872900" cy="535596"/>
          </a:xfrm>
          <a:prstGeom prst="rect">
            <a:avLst/>
          </a:prstGeom>
          <a:solidFill>
            <a:schemeClr val="bg1"/>
          </a:solidFill>
          <a:ln w="28575">
            <a:solidFill>
              <a:srgbClr val="DA0000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ts val="1000"/>
              </a:spcAft>
            </a:pPr>
            <a:r>
              <a:rPr lang="en-US" sz="1500" b="1" dirty="0">
                <a:solidFill>
                  <a:schemeClr val="tx1"/>
                </a:solidFill>
                <a:latin typeface="Calibri" pitchFamily="34" charset="0"/>
                <a:ea typeface="Arial" pitchFamily="34" charset="0"/>
                <a:cs typeface="Arial" pitchFamily="34" charset="0"/>
              </a:rPr>
              <a:t>Director (LC)</a:t>
            </a:r>
            <a:endParaRPr lang="en-IN" sz="1500" b="1" dirty="0">
              <a:solidFill>
                <a:schemeClr val="tx1"/>
              </a:solidFill>
              <a:latin typeface="Calibri" pitchFamily="34" charset="0"/>
              <a:ea typeface="Arial" pitchFamily="34" charset="0"/>
              <a:cs typeface="Arial" pitchFamily="34" charset="0"/>
            </a:endParaRPr>
          </a:p>
        </p:txBody>
      </p:sp>
      <p:sp>
        <p:nvSpPr>
          <p:cNvPr id="39" name="Down Arrow 38"/>
          <p:cNvSpPr/>
          <p:nvPr/>
        </p:nvSpPr>
        <p:spPr>
          <a:xfrm>
            <a:off x="3703989" y="1848761"/>
            <a:ext cx="45719" cy="521798"/>
          </a:xfrm>
          <a:prstGeom prst="downArrow">
            <a:avLst/>
          </a:prstGeom>
          <a:solidFill>
            <a:schemeClr val="bg1"/>
          </a:solidFill>
          <a:ln w="28575">
            <a:solidFill>
              <a:srgbClr val="DA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45" name="Rectangle 44"/>
          <p:cNvSpPr/>
          <p:nvPr/>
        </p:nvSpPr>
        <p:spPr>
          <a:xfrm>
            <a:off x="251520" y="3645024"/>
            <a:ext cx="953468" cy="493015"/>
          </a:xfrm>
          <a:prstGeom prst="rect">
            <a:avLst/>
          </a:prstGeom>
          <a:solidFill>
            <a:schemeClr val="bg1"/>
          </a:solidFill>
          <a:ln w="28575">
            <a:solidFill>
              <a:srgbClr val="DA0000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ts val="1000"/>
              </a:spcAft>
            </a:pPr>
            <a:r>
              <a:rPr lang="en-US" sz="1400" b="1" dirty="0">
                <a:solidFill>
                  <a:schemeClr val="tx1"/>
                </a:solidFill>
                <a:latin typeface="Calibri" pitchFamily="34" charset="0"/>
                <a:ea typeface="Arial" pitchFamily="34" charset="0"/>
                <a:cs typeface="Arial" pitchFamily="34" charset="0"/>
              </a:rPr>
              <a:t>Dy. </a:t>
            </a:r>
            <a:r>
              <a:rPr lang="en-US" sz="1400" b="1" dirty="0" smtClean="0">
                <a:solidFill>
                  <a:schemeClr val="tx1"/>
                </a:solidFill>
                <a:latin typeface="Calibri" pitchFamily="34" charset="0"/>
                <a:ea typeface="Arial" pitchFamily="34" charset="0"/>
                <a:cs typeface="Arial" pitchFamily="34" charset="0"/>
              </a:rPr>
              <a:t>FA (H) I &amp; II</a:t>
            </a:r>
          </a:p>
        </p:txBody>
      </p:sp>
      <p:sp>
        <p:nvSpPr>
          <p:cNvPr id="51" name="Down Arrow 50"/>
          <p:cNvSpPr/>
          <p:nvPr/>
        </p:nvSpPr>
        <p:spPr>
          <a:xfrm>
            <a:off x="4492752" y="1264959"/>
            <a:ext cx="79248" cy="247664"/>
          </a:xfrm>
          <a:prstGeom prst="downArrow">
            <a:avLst/>
          </a:prstGeom>
          <a:solidFill>
            <a:schemeClr val="bg1"/>
          </a:solidFill>
          <a:ln w="19050">
            <a:solidFill>
              <a:srgbClr val="DA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2" name="Rounded Rectangle 51"/>
          <p:cNvSpPr/>
          <p:nvPr/>
        </p:nvSpPr>
        <p:spPr>
          <a:xfrm>
            <a:off x="790154" y="1215586"/>
            <a:ext cx="7592281" cy="45719"/>
          </a:xfrm>
          <a:prstGeom prst="roundRect">
            <a:avLst/>
          </a:prstGeom>
          <a:solidFill>
            <a:srgbClr val="C00000"/>
          </a:solidFill>
          <a:ln w="19050">
            <a:solidFill>
              <a:srgbClr val="DA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3" name="Down Arrow 52"/>
          <p:cNvSpPr/>
          <p:nvPr/>
        </p:nvSpPr>
        <p:spPr>
          <a:xfrm>
            <a:off x="738162" y="2743200"/>
            <a:ext cx="72007" cy="864096"/>
          </a:xfrm>
          <a:prstGeom prst="downArrow">
            <a:avLst/>
          </a:prstGeom>
          <a:solidFill>
            <a:srgbClr val="C00000"/>
          </a:solidFill>
          <a:ln w="19050">
            <a:solidFill>
              <a:srgbClr val="DA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4" name="Down Arrow 53"/>
          <p:cNvSpPr/>
          <p:nvPr/>
        </p:nvSpPr>
        <p:spPr>
          <a:xfrm>
            <a:off x="727680" y="1223993"/>
            <a:ext cx="89348" cy="1189106"/>
          </a:xfrm>
          <a:prstGeom prst="downArrow">
            <a:avLst/>
          </a:prstGeom>
          <a:solidFill>
            <a:srgbClr val="C00000"/>
          </a:solidFill>
          <a:ln w="19050">
            <a:solidFill>
              <a:srgbClr val="DA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5" name="Down Arrow 54"/>
          <p:cNvSpPr/>
          <p:nvPr/>
        </p:nvSpPr>
        <p:spPr>
          <a:xfrm>
            <a:off x="5499027" y="1869114"/>
            <a:ext cx="45719" cy="494522"/>
          </a:xfrm>
          <a:prstGeom prst="downArrow">
            <a:avLst/>
          </a:prstGeom>
          <a:solidFill>
            <a:schemeClr val="bg1"/>
          </a:solidFill>
          <a:ln w="28575">
            <a:solidFill>
              <a:srgbClr val="DA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8028384" y="3645024"/>
            <a:ext cx="806327" cy="504056"/>
          </a:xfrm>
          <a:prstGeom prst="rect">
            <a:avLst/>
          </a:prstGeom>
          <a:solidFill>
            <a:schemeClr val="bg1"/>
          </a:solidFill>
          <a:ln w="28575">
            <a:solidFill>
              <a:srgbClr val="DA0000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ts val="1000"/>
              </a:spcAft>
            </a:pPr>
            <a:r>
              <a:rPr lang="en-US" sz="1400" b="1" dirty="0">
                <a:solidFill>
                  <a:schemeClr val="tx1"/>
                </a:solidFill>
                <a:latin typeface="Calibri" pitchFamily="34" charset="0"/>
                <a:ea typeface="Arial" pitchFamily="34" charset="0"/>
                <a:cs typeface="Arial" pitchFamily="34" charset="0"/>
              </a:rPr>
              <a:t>Dy. CAO (LC)-I&amp;II</a:t>
            </a:r>
          </a:p>
        </p:txBody>
      </p:sp>
      <p:sp>
        <p:nvSpPr>
          <p:cNvPr id="62" name="Rectangle 61"/>
          <p:cNvSpPr/>
          <p:nvPr/>
        </p:nvSpPr>
        <p:spPr>
          <a:xfrm>
            <a:off x="1763688" y="5157192"/>
            <a:ext cx="1584176" cy="288032"/>
          </a:xfrm>
          <a:prstGeom prst="rect">
            <a:avLst/>
          </a:prstGeom>
          <a:solidFill>
            <a:schemeClr val="bg1"/>
          </a:solidFill>
          <a:ln w="28575">
            <a:solidFill>
              <a:srgbClr val="DA0000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ts val="1000"/>
              </a:spcAft>
            </a:pPr>
            <a:r>
              <a:rPr lang="en-US" sz="1400" b="1" dirty="0">
                <a:solidFill>
                  <a:schemeClr val="tx1"/>
                </a:solidFill>
                <a:latin typeface="Calibri" pitchFamily="34" charset="0"/>
                <a:ea typeface="Arial" pitchFamily="34" charset="0"/>
                <a:cs typeface="Arial" pitchFamily="34" charset="0"/>
              </a:rPr>
              <a:t>Dy. </a:t>
            </a:r>
            <a:r>
              <a:rPr lang="en-US" sz="1400" b="1" dirty="0" smtClean="0">
                <a:solidFill>
                  <a:schemeClr val="tx1"/>
                </a:solidFill>
                <a:latin typeface="Calibri" pitchFamily="34" charset="0"/>
                <a:ea typeface="Arial" pitchFamily="34" charset="0"/>
                <a:cs typeface="Arial" pitchFamily="34" charset="0"/>
              </a:rPr>
              <a:t>CAO (</a:t>
            </a:r>
            <a:r>
              <a:rPr lang="en-US" sz="1400" b="1" dirty="0">
                <a:solidFill>
                  <a:schemeClr val="tx1"/>
                </a:solidFill>
                <a:latin typeface="Calibri" pitchFamily="34" charset="0"/>
                <a:ea typeface="Arial" pitchFamily="34" charset="0"/>
                <a:cs typeface="Arial" pitchFamily="34" charset="0"/>
              </a:rPr>
              <a:t>Medical)</a:t>
            </a:r>
            <a:endParaRPr lang="en-IN" sz="1400" b="1" dirty="0">
              <a:solidFill>
                <a:schemeClr val="tx1"/>
              </a:solidFill>
              <a:latin typeface="Calibri" pitchFamily="34" charset="0"/>
              <a:ea typeface="Arial" pitchFamily="34" charset="0"/>
              <a:cs typeface="Arial" pitchFamily="34" charset="0"/>
            </a:endParaRPr>
          </a:p>
        </p:txBody>
      </p:sp>
      <p:sp>
        <p:nvSpPr>
          <p:cNvPr id="64" name="Down Arrow 63"/>
          <p:cNvSpPr/>
          <p:nvPr/>
        </p:nvSpPr>
        <p:spPr>
          <a:xfrm>
            <a:off x="4500562" y="1892872"/>
            <a:ext cx="71439" cy="1153220"/>
          </a:xfrm>
          <a:prstGeom prst="downArrow">
            <a:avLst/>
          </a:prstGeom>
          <a:solidFill>
            <a:schemeClr val="bg1"/>
          </a:solidFill>
          <a:ln w="28575">
            <a:solidFill>
              <a:srgbClr val="DA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5" name="Rounded Rectangle 64"/>
          <p:cNvSpPr/>
          <p:nvPr/>
        </p:nvSpPr>
        <p:spPr>
          <a:xfrm>
            <a:off x="1343713" y="3112307"/>
            <a:ext cx="5964592" cy="45719"/>
          </a:xfrm>
          <a:prstGeom prst="roundRect">
            <a:avLst/>
          </a:prstGeom>
          <a:solidFill>
            <a:srgbClr val="C00000"/>
          </a:solidFill>
          <a:ln w="19050">
            <a:solidFill>
              <a:srgbClr val="DA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8" name="Down Arrow 67"/>
          <p:cNvSpPr/>
          <p:nvPr/>
        </p:nvSpPr>
        <p:spPr>
          <a:xfrm>
            <a:off x="4502979" y="878766"/>
            <a:ext cx="76200" cy="295260"/>
          </a:xfrm>
          <a:prstGeom prst="downArrow">
            <a:avLst/>
          </a:prstGeom>
          <a:solidFill>
            <a:schemeClr val="bg1"/>
          </a:solidFill>
          <a:ln w="19050">
            <a:solidFill>
              <a:srgbClr val="DA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1403648" y="3645024"/>
            <a:ext cx="864096" cy="504056"/>
          </a:xfrm>
          <a:prstGeom prst="rect">
            <a:avLst/>
          </a:prstGeom>
          <a:solidFill>
            <a:schemeClr val="bg1"/>
          </a:solidFill>
          <a:ln w="28575">
            <a:solidFill>
              <a:srgbClr val="DA0000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ts val="1000"/>
              </a:spcAft>
            </a:pPr>
            <a:r>
              <a:rPr lang="en-US" sz="1400" b="1" dirty="0">
                <a:solidFill>
                  <a:schemeClr val="tx1"/>
                </a:solidFill>
                <a:latin typeface="Calibri" pitchFamily="34" charset="0"/>
                <a:ea typeface="Arial" pitchFamily="34" charset="0"/>
                <a:cs typeface="Arial" pitchFamily="34" charset="0"/>
              </a:rPr>
              <a:t>Dy. CAO (F&amp;E)</a:t>
            </a:r>
          </a:p>
        </p:txBody>
      </p:sp>
      <p:sp>
        <p:nvSpPr>
          <p:cNvPr id="71" name="Down Arrow 70"/>
          <p:cNvSpPr/>
          <p:nvPr/>
        </p:nvSpPr>
        <p:spPr>
          <a:xfrm>
            <a:off x="1295400" y="3135255"/>
            <a:ext cx="45719" cy="3167041"/>
          </a:xfrm>
          <a:prstGeom prst="downArrow">
            <a:avLst/>
          </a:prstGeom>
          <a:solidFill>
            <a:schemeClr val="bg1"/>
          </a:solidFill>
          <a:ln w="19050">
            <a:solidFill>
              <a:srgbClr val="DA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3" name="Down Arrow 72"/>
          <p:cNvSpPr/>
          <p:nvPr/>
        </p:nvSpPr>
        <p:spPr>
          <a:xfrm>
            <a:off x="1771621" y="3150080"/>
            <a:ext cx="45719" cy="450437"/>
          </a:xfrm>
          <a:prstGeom prst="downArrow">
            <a:avLst/>
          </a:prstGeom>
          <a:solidFill>
            <a:schemeClr val="bg1"/>
          </a:solidFill>
          <a:ln w="19050">
            <a:solidFill>
              <a:srgbClr val="DA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3563888" y="3645024"/>
            <a:ext cx="864096" cy="504785"/>
          </a:xfrm>
          <a:prstGeom prst="rect">
            <a:avLst/>
          </a:prstGeom>
          <a:solidFill>
            <a:schemeClr val="bg1"/>
          </a:solidFill>
          <a:ln w="28575">
            <a:solidFill>
              <a:srgbClr val="DA0000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ts val="1000"/>
              </a:spcAft>
            </a:pPr>
            <a:r>
              <a:rPr lang="en-US" sz="1400" b="1" dirty="0">
                <a:solidFill>
                  <a:schemeClr val="tx1"/>
                </a:solidFill>
                <a:latin typeface="Calibri" pitchFamily="34" charset="0"/>
                <a:ea typeface="Arial" pitchFamily="34" charset="0"/>
                <a:cs typeface="Arial" pitchFamily="34" charset="0"/>
              </a:rPr>
              <a:t>Dy. CAO (Works</a:t>
            </a:r>
            <a:r>
              <a:rPr lang="en-US" sz="1600" b="1" dirty="0">
                <a:solidFill>
                  <a:schemeClr val="tx1"/>
                </a:solidFill>
                <a:latin typeface="Calibri" pitchFamily="34" charset="0"/>
                <a:ea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1036" name="Text Box 12"/>
          <p:cNvSpPr txBox="1">
            <a:spLocks noChangeArrowheads="1"/>
          </p:cNvSpPr>
          <p:nvPr/>
        </p:nvSpPr>
        <p:spPr bwMode="auto">
          <a:xfrm>
            <a:off x="4572000" y="3645024"/>
            <a:ext cx="846963" cy="479666"/>
          </a:xfrm>
          <a:prstGeom prst="rect">
            <a:avLst/>
          </a:prstGeom>
          <a:solidFill>
            <a:schemeClr val="bg1"/>
          </a:solidFill>
          <a:ln w="28575">
            <a:solidFill>
              <a:srgbClr val="DA0000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fontAlgn="base">
              <a:spcBef>
                <a:spcPct val="0"/>
              </a:spcBef>
              <a:spcAft>
                <a:spcPts val="1000"/>
              </a:spcAft>
              <a:defRPr sz="1600" b="1">
                <a:solidFill>
                  <a:schemeClr val="tx1"/>
                </a:solidFill>
                <a:latin typeface="Calibri" pitchFamily="34" charset="0"/>
                <a:ea typeface="Arial" pitchFamily="34" charset="0"/>
                <a:cs typeface="Arial" pitchFamily="34" charset="0"/>
              </a:defRPr>
            </a:lvl1pPr>
          </a:lstStyle>
          <a:p>
            <a:r>
              <a:rPr lang="en-IN" sz="1400" dirty="0"/>
              <a:t>Dy. CAO (Budget) </a:t>
            </a:r>
            <a:endParaRPr lang="en-US" sz="1400" dirty="0"/>
          </a:p>
        </p:txBody>
      </p:sp>
      <p:sp>
        <p:nvSpPr>
          <p:cNvPr id="77" name="Down Arrow 76"/>
          <p:cNvSpPr/>
          <p:nvPr/>
        </p:nvSpPr>
        <p:spPr>
          <a:xfrm>
            <a:off x="4834138" y="3115687"/>
            <a:ext cx="45719" cy="470678"/>
          </a:xfrm>
          <a:prstGeom prst="downArrow">
            <a:avLst/>
          </a:prstGeom>
          <a:solidFill>
            <a:schemeClr val="bg1"/>
          </a:solidFill>
          <a:ln w="19050">
            <a:solidFill>
              <a:srgbClr val="DA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6804248" y="3645024"/>
            <a:ext cx="853669" cy="504056"/>
          </a:xfrm>
          <a:prstGeom prst="rect">
            <a:avLst/>
          </a:prstGeom>
          <a:solidFill>
            <a:schemeClr val="bg1"/>
          </a:solidFill>
          <a:ln w="28575">
            <a:solidFill>
              <a:srgbClr val="DA0000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ts val="1000"/>
              </a:spcAft>
            </a:pPr>
            <a:r>
              <a:rPr lang="en-US" sz="1400" b="1" dirty="0">
                <a:solidFill>
                  <a:schemeClr val="tx1"/>
                </a:solidFill>
                <a:latin typeface="Calibri" pitchFamily="34" charset="0"/>
                <a:ea typeface="Arial" pitchFamily="34" charset="0"/>
                <a:cs typeface="Arial" pitchFamily="34" charset="0"/>
              </a:rPr>
              <a:t>Dy. CAOs of Zones</a:t>
            </a:r>
          </a:p>
        </p:txBody>
      </p:sp>
      <p:sp>
        <p:nvSpPr>
          <p:cNvPr id="79" name="Down Arrow 78"/>
          <p:cNvSpPr/>
          <p:nvPr/>
        </p:nvSpPr>
        <p:spPr>
          <a:xfrm>
            <a:off x="7258629" y="3140953"/>
            <a:ext cx="45720" cy="450437"/>
          </a:xfrm>
          <a:prstGeom prst="downArrow">
            <a:avLst/>
          </a:prstGeom>
          <a:solidFill>
            <a:schemeClr val="bg1"/>
          </a:solidFill>
          <a:ln w="19050">
            <a:solidFill>
              <a:srgbClr val="DA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0" name="Rectangle 79"/>
          <p:cNvSpPr/>
          <p:nvPr/>
        </p:nvSpPr>
        <p:spPr>
          <a:xfrm>
            <a:off x="6553200" y="4450432"/>
            <a:ext cx="1656184" cy="2304255"/>
          </a:xfrm>
          <a:prstGeom prst="rect">
            <a:avLst/>
          </a:prstGeom>
          <a:solidFill>
            <a:schemeClr val="bg1"/>
          </a:solidFill>
          <a:ln w="28575">
            <a:solidFill>
              <a:srgbClr val="DA0000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fontAlgn="base">
              <a:spcBef>
                <a:spcPct val="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en-IN" sz="1400" b="1" dirty="0">
                <a:solidFill>
                  <a:schemeClr val="tx1"/>
                </a:solidFill>
                <a:latin typeface="Calibri" pitchFamily="34" charset="0"/>
                <a:ea typeface="Arial" pitchFamily="34" charset="0"/>
                <a:cs typeface="Arial" pitchFamily="34" charset="0"/>
              </a:rPr>
              <a:t>South Zone</a:t>
            </a:r>
          </a:p>
          <a:p>
            <a:pPr marL="342900" indent="-342900" fontAlgn="base">
              <a:spcBef>
                <a:spcPct val="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en-IN" sz="1400" b="1" dirty="0">
                <a:solidFill>
                  <a:schemeClr val="tx1"/>
                </a:solidFill>
                <a:latin typeface="Calibri" pitchFamily="34" charset="0"/>
                <a:ea typeface="Arial" pitchFamily="34" charset="0"/>
                <a:cs typeface="Arial" pitchFamily="34" charset="0"/>
              </a:rPr>
              <a:t>North Zone</a:t>
            </a:r>
          </a:p>
          <a:p>
            <a:pPr marL="342900" indent="-342900" fontAlgn="base">
              <a:spcBef>
                <a:spcPct val="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en-IN" sz="1400" b="1" dirty="0">
                <a:solidFill>
                  <a:schemeClr val="tx1"/>
                </a:solidFill>
                <a:latin typeface="Calibri" pitchFamily="34" charset="0"/>
                <a:ea typeface="Arial" pitchFamily="34" charset="0"/>
                <a:cs typeface="Arial" pitchFamily="34" charset="0"/>
              </a:rPr>
              <a:t>East Zone</a:t>
            </a:r>
          </a:p>
          <a:p>
            <a:pPr marL="342900" indent="-342900" fontAlgn="base">
              <a:spcBef>
                <a:spcPct val="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en-IN" sz="1400" b="1" dirty="0">
                <a:solidFill>
                  <a:schemeClr val="tx1"/>
                </a:solidFill>
                <a:latin typeface="Calibri" pitchFamily="34" charset="0"/>
                <a:ea typeface="Arial" pitchFamily="34" charset="0"/>
                <a:cs typeface="Arial" pitchFamily="34" charset="0"/>
              </a:rPr>
              <a:t>Dwarka  Zone</a:t>
            </a:r>
          </a:p>
          <a:p>
            <a:pPr marL="342900" indent="-342900" fontAlgn="base">
              <a:spcBef>
                <a:spcPct val="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en-IN" sz="1400" b="1" dirty="0">
                <a:solidFill>
                  <a:schemeClr val="tx1"/>
                </a:solidFill>
                <a:latin typeface="Calibri" pitchFamily="34" charset="0"/>
                <a:ea typeface="Arial" pitchFamily="34" charset="0"/>
                <a:cs typeface="Arial" pitchFamily="34" charset="0"/>
              </a:rPr>
              <a:t>Rohini Zone</a:t>
            </a:r>
          </a:p>
          <a:p>
            <a:pPr marL="342900" indent="-342900" fontAlgn="base">
              <a:spcBef>
                <a:spcPct val="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en-IN" sz="1400" b="1" dirty="0" smtClean="0">
                <a:solidFill>
                  <a:schemeClr val="tx1"/>
                </a:solidFill>
                <a:latin typeface="Calibri" pitchFamily="34" charset="0"/>
                <a:ea typeface="Arial" pitchFamily="34" charset="0"/>
                <a:cs typeface="Arial" pitchFamily="34" charset="0"/>
              </a:rPr>
              <a:t>Project</a:t>
            </a:r>
            <a:endParaRPr lang="en-IN" sz="1400" b="1" dirty="0">
              <a:solidFill>
                <a:schemeClr val="tx1"/>
              </a:solidFill>
              <a:latin typeface="Calibri" pitchFamily="34" charset="0"/>
              <a:ea typeface="Arial" pitchFamily="34" charset="0"/>
              <a:cs typeface="Arial" pitchFamily="34" charset="0"/>
            </a:endParaRPr>
          </a:p>
          <a:p>
            <a:pPr marL="342900" indent="-342900" fontAlgn="base">
              <a:spcBef>
                <a:spcPct val="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en-IN" sz="1400" b="1" dirty="0">
                <a:solidFill>
                  <a:schemeClr val="tx1"/>
                </a:solidFill>
                <a:latin typeface="Calibri" pitchFamily="34" charset="0"/>
                <a:ea typeface="Arial" pitchFamily="34" charset="0"/>
                <a:cs typeface="Arial" pitchFamily="34" charset="0"/>
              </a:rPr>
              <a:t>Sports</a:t>
            </a:r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1763688" y="4437112"/>
            <a:ext cx="3096344" cy="553260"/>
          </a:xfrm>
          <a:prstGeom prst="rect">
            <a:avLst/>
          </a:prstGeom>
          <a:solidFill>
            <a:schemeClr val="bg1"/>
          </a:solidFill>
          <a:ln w="28575">
            <a:solidFill>
              <a:srgbClr val="DA0000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en-US" sz="1400" b="1" dirty="0" smtClean="0">
                <a:solidFill>
                  <a:schemeClr val="tx1"/>
                </a:solidFill>
                <a:latin typeface="Calibri" pitchFamily="34" charset="0"/>
                <a:ea typeface="Arial" pitchFamily="34" charset="0"/>
                <a:cs typeface="Arial" pitchFamily="34" charset="0"/>
              </a:rPr>
              <a:t>Dy. CAO(HQ) - I</a:t>
            </a:r>
            <a:r>
              <a:rPr lang="en-IN" sz="1400" b="1" dirty="0" smtClean="0">
                <a:solidFill>
                  <a:schemeClr val="tx1"/>
                </a:solidFill>
                <a:latin typeface="Calibri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lang="en-US" sz="1400" b="1" dirty="0" smtClean="0">
                <a:solidFill>
                  <a:schemeClr val="tx1"/>
                </a:solidFill>
                <a:latin typeface="Calibri" pitchFamily="34" charset="0"/>
                <a:ea typeface="Arial" pitchFamily="34" charset="0"/>
                <a:cs typeface="Arial" pitchFamily="34" charset="0"/>
              </a:rPr>
              <a:t>(Cash/ Contingency/ GIS/ Property Tax/ Tax </a:t>
            </a:r>
            <a:r>
              <a:rPr lang="en-US" sz="1400" b="1" dirty="0">
                <a:solidFill>
                  <a:schemeClr val="tx1"/>
                </a:solidFill>
                <a:latin typeface="Calibri" pitchFamily="34" charset="0"/>
                <a:ea typeface="Arial" pitchFamily="34" charset="0"/>
                <a:cs typeface="Arial" pitchFamily="34" charset="0"/>
              </a:rPr>
              <a:t>Consultants)</a:t>
            </a:r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1763688" y="6165304"/>
            <a:ext cx="1584176" cy="288032"/>
          </a:xfrm>
          <a:prstGeom prst="rect">
            <a:avLst/>
          </a:prstGeom>
          <a:solidFill>
            <a:schemeClr val="bg1"/>
          </a:solidFill>
          <a:ln w="28575">
            <a:solidFill>
              <a:srgbClr val="DA0000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ts val="1000"/>
              </a:spcAft>
            </a:pPr>
            <a:r>
              <a:rPr lang="en-US" sz="1400" b="1" dirty="0">
                <a:solidFill>
                  <a:schemeClr val="tx1"/>
                </a:solidFill>
                <a:latin typeface="Calibri" pitchFamily="34" charset="0"/>
                <a:ea typeface="Arial" pitchFamily="34" charset="0"/>
                <a:cs typeface="Arial" pitchFamily="34" charset="0"/>
              </a:rPr>
              <a:t>Dy. CAO (Audit)</a:t>
            </a:r>
          </a:p>
        </p:txBody>
      </p:sp>
      <p:sp>
        <p:nvSpPr>
          <p:cNvPr id="56" name="Text Box 12"/>
          <p:cNvSpPr txBox="1">
            <a:spLocks noChangeArrowheads="1"/>
          </p:cNvSpPr>
          <p:nvPr/>
        </p:nvSpPr>
        <p:spPr bwMode="auto">
          <a:xfrm>
            <a:off x="5652120" y="3645024"/>
            <a:ext cx="792088" cy="504056"/>
          </a:xfrm>
          <a:prstGeom prst="rect">
            <a:avLst/>
          </a:prstGeom>
          <a:solidFill>
            <a:schemeClr val="bg1"/>
          </a:solidFill>
          <a:ln w="28575">
            <a:solidFill>
              <a:srgbClr val="DA0000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fontAlgn="base">
              <a:spcBef>
                <a:spcPct val="0"/>
              </a:spcBef>
              <a:spcAft>
                <a:spcPts val="1000"/>
              </a:spcAft>
              <a:defRPr sz="1600" b="1">
                <a:solidFill>
                  <a:schemeClr val="tx1"/>
                </a:solidFill>
                <a:latin typeface="Calibri" pitchFamily="34" charset="0"/>
                <a:ea typeface="Arial" pitchFamily="34" charset="0"/>
                <a:cs typeface="Arial" pitchFamily="34" charset="0"/>
              </a:defRPr>
            </a:lvl1pPr>
          </a:lstStyle>
          <a:p>
            <a:r>
              <a:rPr lang="en-IN" sz="1400" dirty="0"/>
              <a:t>Dy. CAO (A/</a:t>
            </a:r>
            <a:r>
              <a:rPr lang="en-IN" sz="1400" dirty="0" err="1"/>
              <a:t>cs</a:t>
            </a:r>
            <a:r>
              <a:rPr lang="en-IN" sz="1400" dirty="0"/>
              <a:t>) </a:t>
            </a:r>
            <a:endParaRPr lang="en-US" sz="1400" dirty="0"/>
          </a:p>
        </p:txBody>
      </p:sp>
      <p:sp>
        <p:nvSpPr>
          <p:cNvPr id="57" name="Down Arrow 56"/>
          <p:cNvSpPr/>
          <p:nvPr/>
        </p:nvSpPr>
        <p:spPr>
          <a:xfrm flipH="1">
            <a:off x="5996013" y="3124555"/>
            <a:ext cx="45719" cy="461811"/>
          </a:xfrm>
          <a:prstGeom prst="downArrow">
            <a:avLst/>
          </a:prstGeom>
          <a:solidFill>
            <a:schemeClr val="bg1"/>
          </a:solidFill>
          <a:ln w="19050">
            <a:solidFill>
              <a:srgbClr val="DA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2" name="Rectangle 9"/>
          <p:cNvSpPr>
            <a:spLocks noChangeArrowheads="1"/>
          </p:cNvSpPr>
          <p:nvPr/>
        </p:nvSpPr>
        <p:spPr bwMode="auto">
          <a:xfrm>
            <a:off x="2483768" y="3645024"/>
            <a:ext cx="864096" cy="504056"/>
          </a:xfrm>
          <a:prstGeom prst="rect">
            <a:avLst/>
          </a:prstGeom>
          <a:solidFill>
            <a:schemeClr val="bg1"/>
          </a:solidFill>
          <a:ln w="28575">
            <a:solidFill>
              <a:srgbClr val="DA0000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ts val="1000"/>
              </a:spcAft>
            </a:pPr>
            <a:r>
              <a:rPr lang="en-US" sz="1400" b="1" dirty="0">
                <a:solidFill>
                  <a:schemeClr val="tx1"/>
                </a:solidFill>
                <a:latin typeface="Calibri" pitchFamily="34" charset="0"/>
                <a:ea typeface="Arial" pitchFamily="34" charset="0"/>
                <a:cs typeface="Arial" pitchFamily="34" charset="0"/>
              </a:rPr>
              <a:t>Dy. CAO (</a:t>
            </a:r>
            <a:r>
              <a:rPr lang="en-US" sz="1400" b="1" dirty="0" err="1">
                <a:solidFill>
                  <a:schemeClr val="tx1"/>
                </a:solidFill>
                <a:latin typeface="Calibri" pitchFamily="34" charset="0"/>
                <a:ea typeface="Arial" pitchFamily="34" charset="0"/>
                <a:cs typeface="Arial" pitchFamily="34" charset="0"/>
              </a:rPr>
              <a:t>Estt</a:t>
            </a:r>
            <a:r>
              <a:rPr lang="en-US" sz="1400" b="1" dirty="0">
                <a:solidFill>
                  <a:schemeClr val="tx1"/>
                </a:solidFill>
                <a:latin typeface="Calibri" pitchFamily="34" charset="0"/>
                <a:ea typeface="Arial" pitchFamily="34" charset="0"/>
                <a:cs typeface="Arial" pitchFamily="34" charset="0"/>
              </a:rPr>
              <a:t>.)</a:t>
            </a:r>
            <a:endParaRPr lang="en-IN" sz="1400" b="1" dirty="0">
              <a:solidFill>
                <a:schemeClr val="tx1"/>
              </a:solidFill>
              <a:latin typeface="Calibri" pitchFamily="34" charset="0"/>
              <a:ea typeface="Arial" pitchFamily="34" charset="0"/>
              <a:cs typeface="Arial" pitchFamily="34" charset="0"/>
            </a:endParaRPr>
          </a:p>
        </p:txBody>
      </p:sp>
      <p:sp>
        <p:nvSpPr>
          <p:cNvPr id="76" name="Down Arrow 75"/>
          <p:cNvSpPr/>
          <p:nvPr/>
        </p:nvSpPr>
        <p:spPr>
          <a:xfrm>
            <a:off x="2849980" y="3171399"/>
            <a:ext cx="45719" cy="460251"/>
          </a:xfrm>
          <a:prstGeom prst="downArrow">
            <a:avLst/>
          </a:prstGeom>
          <a:solidFill>
            <a:schemeClr val="bg1"/>
          </a:solidFill>
          <a:ln w="19050">
            <a:solidFill>
              <a:srgbClr val="DA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4" name="Right Arrow 83"/>
          <p:cNvSpPr/>
          <p:nvPr/>
        </p:nvSpPr>
        <p:spPr>
          <a:xfrm>
            <a:off x="1314660" y="4673056"/>
            <a:ext cx="337919" cy="45719"/>
          </a:xfrm>
          <a:prstGeom prst="rightArrow">
            <a:avLst/>
          </a:prstGeom>
          <a:solidFill>
            <a:schemeClr val="bg1"/>
          </a:solidFill>
          <a:ln w="19050">
            <a:solidFill>
              <a:srgbClr val="DA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ight Arrow 41"/>
          <p:cNvSpPr/>
          <p:nvPr/>
        </p:nvSpPr>
        <p:spPr>
          <a:xfrm>
            <a:off x="1331640" y="5301208"/>
            <a:ext cx="360040" cy="45719"/>
          </a:xfrm>
          <a:prstGeom prst="rightArrow">
            <a:avLst/>
          </a:prstGeom>
          <a:solidFill>
            <a:schemeClr val="bg1"/>
          </a:solidFill>
          <a:ln w="19050">
            <a:solidFill>
              <a:srgbClr val="DA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ight Arrow 42"/>
          <p:cNvSpPr/>
          <p:nvPr/>
        </p:nvSpPr>
        <p:spPr>
          <a:xfrm>
            <a:off x="1295400" y="6248400"/>
            <a:ext cx="360040" cy="45719"/>
          </a:xfrm>
          <a:prstGeom prst="rightArrow">
            <a:avLst/>
          </a:prstGeom>
          <a:solidFill>
            <a:schemeClr val="bg1"/>
          </a:solidFill>
          <a:ln w="19050">
            <a:solidFill>
              <a:srgbClr val="DA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17"/>
          <p:cNvSpPr>
            <a:spLocks noChangeArrowheads="1"/>
          </p:cNvSpPr>
          <p:nvPr/>
        </p:nvSpPr>
        <p:spPr bwMode="auto">
          <a:xfrm>
            <a:off x="5147724" y="2360991"/>
            <a:ext cx="889266" cy="543170"/>
          </a:xfrm>
          <a:prstGeom prst="rect">
            <a:avLst/>
          </a:prstGeom>
          <a:solidFill>
            <a:schemeClr val="bg1"/>
          </a:solidFill>
          <a:ln w="28575">
            <a:solidFill>
              <a:srgbClr val="DA0000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ts val="1000"/>
              </a:spcAft>
            </a:pPr>
            <a:r>
              <a:rPr lang="en-US" sz="1500" b="1" dirty="0">
                <a:solidFill>
                  <a:schemeClr val="tx1"/>
                </a:solidFill>
                <a:latin typeface="Calibri" pitchFamily="34" charset="0"/>
                <a:ea typeface="Arial" pitchFamily="34" charset="0"/>
                <a:cs typeface="Arial" pitchFamily="34" charset="0"/>
              </a:rPr>
              <a:t>Director (Audit)</a:t>
            </a:r>
          </a:p>
        </p:txBody>
      </p:sp>
      <p:sp>
        <p:nvSpPr>
          <p:cNvPr id="47" name="Down Arrow 46"/>
          <p:cNvSpPr/>
          <p:nvPr/>
        </p:nvSpPr>
        <p:spPr>
          <a:xfrm>
            <a:off x="7236296" y="4149080"/>
            <a:ext cx="45720" cy="237917"/>
          </a:xfrm>
          <a:prstGeom prst="downArrow">
            <a:avLst/>
          </a:prstGeom>
          <a:solidFill>
            <a:schemeClr val="bg1"/>
          </a:solidFill>
          <a:ln w="19050">
            <a:solidFill>
              <a:srgbClr val="DA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9" name="Rectangle 17"/>
          <p:cNvSpPr>
            <a:spLocks noChangeArrowheads="1"/>
          </p:cNvSpPr>
          <p:nvPr/>
        </p:nvSpPr>
        <p:spPr bwMode="auto">
          <a:xfrm>
            <a:off x="1763688" y="5661248"/>
            <a:ext cx="1584176" cy="288032"/>
          </a:xfrm>
          <a:prstGeom prst="rect">
            <a:avLst/>
          </a:prstGeom>
          <a:solidFill>
            <a:schemeClr val="bg1"/>
          </a:solidFill>
          <a:ln w="28575">
            <a:solidFill>
              <a:srgbClr val="DA0000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ts val="1000"/>
              </a:spcAft>
            </a:pPr>
            <a:r>
              <a:rPr lang="en-US" sz="1400" b="1" dirty="0">
                <a:solidFill>
                  <a:schemeClr val="tx1"/>
                </a:solidFill>
                <a:latin typeface="Calibri" pitchFamily="34" charset="0"/>
                <a:ea typeface="Arial" pitchFamily="34" charset="0"/>
                <a:cs typeface="Arial" pitchFamily="34" charset="0"/>
              </a:rPr>
              <a:t>Dy. CAO(Pension)</a:t>
            </a:r>
          </a:p>
        </p:txBody>
      </p:sp>
      <p:sp>
        <p:nvSpPr>
          <p:cNvPr id="58" name="Right Arrow 57"/>
          <p:cNvSpPr/>
          <p:nvPr/>
        </p:nvSpPr>
        <p:spPr>
          <a:xfrm flipV="1">
            <a:off x="1331640" y="5775712"/>
            <a:ext cx="311414" cy="59104"/>
          </a:xfrm>
          <a:prstGeom prst="rightArrow">
            <a:avLst/>
          </a:prstGeom>
          <a:solidFill>
            <a:srgbClr val="C00000"/>
          </a:solidFill>
          <a:ln w="19050">
            <a:solidFill>
              <a:srgbClr val="DA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Down Arrow 47"/>
          <p:cNvSpPr/>
          <p:nvPr/>
        </p:nvSpPr>
        <p:spPr>
          <a:xfrm>
            <a:off x="8351521" y="1220986"/>
            <a:ext cx="89348" cy="1189106"/>
          </a:xfrm>
          <a:prstGeom prst="downArrow">
            <a:avLst/>
          </a:prstGeom>
          <a:solidFill>
            <a:srgbClr val="C00000"/>
          </a:solidFill>
          <a:ln w="19050">
            <a:solidFill>
              <a:srgbClr val="DA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9" name="Down Arrow 58"/>
          <p:cNvSpPr/>
          <p:nvPr/>
        </p:nvSpPr>
        <p:spPr>
          <a:xfrm>
            <a:off x="8359719" y="2986847"/>
            <a:ext cx="81150" cy="594553"/>
          </a:xfrm>
          <a:prstGeom prst="downArrow">
            <a:avLst/>
          </a:prstGeom>
          <a:solidFill>
            <a:schemeClr val="bg1"/>
          </a:solidFill>
          <a:ln w="19050">
            <a:solidFill>
              <a:srgbClr val="DA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0" name="Down Arrow 59"/>
          <p:cNvSpPr/>
          <p:nvPr/>
        </p:nvSpPr>
        <p:spPr>
          <a:xfrm>
            <a:off x="3981670" y="3137721"/>
            <a:ext cx="45719" cy="470678"/>
          </a:xfrm>
          <a:prstGeom prst="downArrow">
            <a:avLst/>
          </a:prstGeom>
          <a:solidFill>
            <a:schemeClr val="bg1"/>
          </a:solidFill>
          <a:ln w="19050">
            <a:solidFill>
              <a:srgbClr val="DA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62239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328</TotalTime>
  <Words>118</Words>
  <Application>Microsoft Office PowerPoint</Application>
  <PresentationFormat>On-screen Show (4:3)</PresentationFormat>
  <Paragraphs>25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PERSONNEL MANAGEMENT</dc:title>
  <dc:creator>MAS</dc:creator>
  <cp:lastModifiedBy>Admin</cp:lastModifiedBy>
  <cp:revision>158</cp:revision>
  <cp:lastPrinted>2020-12-02T10:34:43Z</cp:lastPrinted>
  <dcterms:created xsi:type="dcterms:W3CDTF">2020-11-27T08:51:58Z</dcterms:created>
  <dcterms:modified xsi:type="dcterms:W3CDTF">2021-03-24T07:15:28Z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2020-05-13T00:00:00Z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2020-11-27T00:00:00Z</vt:filetime>
  </property>
</Properties>
</file>